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13"/>
  </p:notesMasterIdLst>
  <p:handoutMasterIdLst>
    <p:handoutMasterId r:id="rId14"/>
  </p:handoutMasterIdLst>
  <p:sldIdLst>
    <p:sldId id="266" r:id="rId2"/>
    <p:sldId id="4082" r:id="rId3"/>
    <p:sldId id="4084" r:id="rId4"/>
    <p:sldId id="4086" r:id="rId5"/>
    <p:sldId id="4073" r:id="rId6"/>
    <p:sldId id="3355" r:id="rId7"/>
    <p:sldId id="3327" r:id="rId8"/>
    <p:sldId id="4083" r:id="rId9"/>
    <p:sldId id="3109" r:id="rId10"/>
    <p:sldId id="258" r:id="rId11"/>
    <p:sldId id="260" r:id="rId12"/>
  </p:sldIdLst>
  <p:sldSz cx="12192000" cy="6858000"/>
  <p:notesSz cx="7010400" cy="9296400"/>
  <p:embeddedFontLst>
    <p:embeddedFont>
      <p:font typeface="Bebas Neue" panose="020B0606020202050201" pitchFamily="34" charset="0"/>
      <p:regular r:id="rId15"/>
    </p:embeddedFont>
    <p:embeddedFont>
      <p:font typeface="Brandon Grotesque Bold" panose="020B0803020203060202" charset="0"/>
      <p:regular r:id="rId16"/>
      <p:bold r:id="rId17"/>
      <p:italic r:id="rId18"/>
      <p:boldItalic r:id="rId19"/>
    </p:embeddedFont>
    <p:embeddedFont>
      <p:font typeface="brandon_grotesquebold"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Georgia" panose="02040502050405020303" pitchFamily="18" charset="0"/>
      <p:regular r:id="rId30"/>
      <p:bold r:id="rId31"/>
      <p:italic r:id="rId32"/>
      <p:boldItalic r:id="rId33"/>
    </p:embeddedFont>
    <p:embeddedFont>
      <p:font typeface="Lato Light" panose="020F0502020204030203" pitchFamily="34" charset="0"/>
      <p:regular r:id="rId34"/>
      <p:italic r:id="rId35"/>
    </p:embeddedFont>
    <p:embeddedFont>
      <p:font typeface="Poppins" panose="00000500000000000000" pitchFamily="2"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2"/>
            <p14:sldId id="4084"/>
            <p14:sldId id="4086"/>
            <p14:sldId id="4073"/>
            <p14:sldId id="3355"/>
            <p14:sldId id="3327"/>
            <p14:sldId id="4083"/>
            <p14:sldId id="3109"/>
            <p14:sldId id="258"/>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6C1"/>
    <a:srgbClr val="EF4A23"/>
    <a:srgbClr val="25CCD8"/>
    <a:srgbClr val="F58573"/>
    <a:srgbClr val="0C2340"/>
    <a:srgbClr val="E7E8E8"/>
    <a:srgbClr val="009BA6"/>
    <a:srgbClr val="D9D9D9"/>
    <a:srgbClr val="A4E0E5"/>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67" autoAdjust="0"/>
    <p:restoredTop sz="94951" autoAdjust="0"/>
  </p:normalViewPr>
  <p:slideViewPr>
    <p:cSldViewPr snapToGrid="0">
      <p:cViewPr varScale="1">
        <p:scale>
          <a:sx n="63" d="100"/>
          <a:sy n="63" d="100"/>
        </p:scale>
        <p:origin x="796" y="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6/1/2022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6/1/2022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888/pcd18.20022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lists the </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143357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299943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update?</a:t>
            </a:r>
          </a:p>
        </p:txBody>
      </p:sp>
      <p:sp>
        <p:nvSpPr>
          <p:cNvPr id="4" name="Slide Number Placeholder 3"/>
          <p:cNvSpPr>
            <a:spLocks noGrp="1"/>
          </p:cNvSpPr>
          <p:nvPr>
            <p:ph type="sldNum" sz="quarter" idx="5"/>
          </p:nvPr>
        </p:nvSpPr>
        <p:spPr/>
        <p:txBody>
          <a:bodyPr/>
          <a:lstStyle/>
          <a:p>
            <a:fld id="{33596034-A83F-4634-B5C4-6D6F9CE4F352}" type="slidenum">
              <a:rPr lang="en-US" smtClean="0"/>
              <a:t>10</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Mapping the movement between intervention and impact</a:t>
            </a:r>
          </a:p>
          <a:p>
            <a:r>
              <a:rPr lang="en-US"/>
              <a:t>Touching the lives of individuals</a:t>
            </a:r>
          </a:p>
          <a:p>
            <a:r>
              <a:rPr lang="en-US"/>
              <a:t>Understanding impact is important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a:t>
            </a:r>
            <a:r>
              <a:rPr lang="en-US" err="1">
                <a:effectLst/>
              </a:rPr>
              <a:t>Yarnoff</a:t>
            </a:r>
            <a:r>
              <a:rPr lang="en-US">
                <a:effectLst/>
              </a:rPr>
              <a:t>, Benjamin. 2021. “Validation of the Prevention Impacts Simulation Model (PRISM).” </a:t>
            </a:r>
            <a:r>
              <a:rPr lang="en-US" i="1">
                <a:effectLst/>
              </a:rPr>
              <a:t>Preventing Chronic Disease</a:t>
            </a:r>
            <a:r>
              <a:rPr lang="en-US">
                <a:effectLst/>
              </a:rPr>
              <a:t> 18. </a:t>
            </a:r>
            <a:r>
              <a:rPr lang="en-US">
                <a:effectLst/>
                <a:hlinkClick r:id="rId3"/>
              </a:rPr>
              <a:t>https://doi.org/10.5888/pcd18.200225</a:t>
            </a:r>
            <a:r>
              <a:rPr lang="en-US">
                <a:effectLst/>
              </a:rPr>
              <a:t>.</a:t>
            </a:r>
          </a:p>
          <a:p>
            <a:endParaRPr lang="en-US"/>
          </a:p>
        </p:txBody>
      </p:sp>
      <p:sp>
        <p:nvSpPr>
          <p:cNvPr id="4" name="Slide Number Placeholder 3"/>
          <p:cNvSpPr>
            <a:spLocks noGrp="1"/>
          </p:cNvSpPr>
          <p:nvPr>
            <p:ph type="sldNum" sz="quarter" idx="5"/>
          </p:nvPr>
        </p:nvSpPr>
        <p:spPr/>
        <p:txBody>
          <a:bodyPr/>
          <a:lstStyle/>
          <a:p>
            <a:fld id="{33596034-A83F-4634-B5C4-6D6F9CE4F352}" type="slidenum">
              <a:rPr lang="en-US" smtClean="0"/>
              <a:t>11</a:t>
            </a:fld>
            <a:endParaRPr lang="en-US"/>
          </a:p>
        </p:txBody>
      </p:sp>
    </p:spTree>
    <p:extLst>
      <p:ext uri="{BB962C8B-B14F-4D97-AF65-F5344CB8AC3E}">
        <p14:creationId xmlns:p14="http://schemas.microsoft.com/office/powerpoint/2010/main" val="2688712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E315E-1A72-4A06-BBD9-6E45E2E3A04A}" type="datetimeFigureOut">
              <a:rPr lang="en-US" smtClean="0"/>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58832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213089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6843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6/1/2022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9"/>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804" r:id="rId1"/>
    <p:sldLayoutId id="2147483653" r:id="rId2"/>
    <p:sldLayoutId id="2147483786" r:id="rId3"/>
    <p:sldLayoutId id="2147483805" r:id="rId4"/>
    <p:sldLayoutId id="2147483806" r:id="rId5"/>
    <p:sldLayoutId id="2147483807" r:id="rId6"/>
    <p:sldLayoutId id="2147483808" r:id="rId7"/>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7586692" cy="2677656"/>
          </a:xfrm>
        </p:spPr>
        <p:txBody>
          <a:bodyPr/>
          <a:lstStyle/>
          <a:p>
            <a:pPr>
              <a:lnSpc>
                <a:spcPct val="100000"/>
              </a:lnSpc>
            </a:pPr>
            <a:r>
              <a:rPr lang="en-US" sz="4800" dirty="0">
                <a:latin typeface="brandon_grotesquebold" panose="02000803000000000000"/>
              </a:rPr>
              <a:t>CCDPH Epidemiology Unit</a:t>
            </a:r>
            <a:br>
              <a:rPr lang="en-US" sz="4800" dirty="0">
                <a:latin typeface="brandon_grotesquebold" panose="02000803000000000000"/>
              </a:rPr>
            </a:br>
            <a:r>
              <a:rPr lang="en-US" sz="4800" dirty="0">
                <a:latin typeface="brandon_grotesquebold" panose="02000803000000000000"/>
              </a:rPr>
              <a:t>Current Projects</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8" name="Text Placeholder 7">
            <a:extLst>
              <a:ext uri="{FF2B5EF4-FFF2-40B4-BE49-F238E27FC236}">
                <a16:creationId xmlns:a16="http://schemas.microsoft.com/office/drawing/2014/main" id="{B494C774-E1F5-AA52-9B97-743CFCD9AABD}"/>
              </a:ext>
            </a:extLst>
          </p:cNvPr>
          <p:cNvSpPr txBox="1">
            <a:spLocks/>
          </p:cNvSpPr>
          <p:nvPr/>
        </p:nvSpPr>
        <p:spPr>
          <a:xfrm>
            <a:off x="328660" y="3997311"/>
            <a:ext cx="4488729" cy="1517018"/>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0C2340"/>
                </a:solidFill>
              </a:rPr>
              <a:t>C Scott Smith PhD, AICP</a:t>
            </a:r>
          </a:p>
          <a:p>
            <a:pPr marL="0" indent="0">
              <a:buFont typeface="Arial" panose="020B0604020202020204" pitchFamily="34" charset="0"/>
              <a:buNone/>
            </a:pPr>
            <a:r>
              <a:rPr lang="en-US" sz="3200" dirty="0">
                <a:solidFill>
                  <a:srgbClr val="0C2340"/>
                </a:solidFill>
              </a:rPr>
              <a:t>Epidemiologist IV</a:t>
            </a:r>
          </a:p>
          <a:p>
            <a:pPr marL="0" indent="0">
              <a:buFont typeface="Arial" panose="020B0604020202020204" pitchFamily="34" charset="0"/>
              <a:buNone/>
            </a:pPr>
            <a:r>
              <a:rPr lang="en-US" sz="2000" dirty="0">
                <a:solidFill>
                  <a:srgbClr val="E7E8E8"/>
                </a:solidFill>
              </a:rPr>
              <a:t>(last updated 5/19/2022)</a:t>
            </a:r>
          </a:p>
        </p:txBody>
      </p:sp>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60000"/>
                      <a:lumOff val="40000"/>
                    </a:schemeClr>
                  </a:solidFill>
                  <a:effectLst/>
                  <a:ea typeface="Calibri" panose="020F0502020204030204" pitchFamily="34" charset="0"/>
                </a:rPr>
                <a:t>Leveraging </a:t>
              </a:r>
              <a:r>
                <a:rPr lang="en-US" sz="1400">
                  <a:solidFill>
                    <a:schemeClr val="accent2">
                      <a:lumMod val="60000"/>
                      <a:lumOff val="40000"/>
                    </a:schemeClr>
                  </a:solidFill>
                  <a:ea typeface="Calibri" panose="020F0502020204030204" pitchFamily="34" charset="0"/>
                </a:rPr>
                <a:t>a</a:t>
              </a:r>
              <a:r>
                <a:rPr lang="en-US" sz="140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50000"/>
                    </a:schemeClr>
                  </a:solidFill>
                  <a:effectLst/>
                  <a:ea typeface="Calibri" panose="020F0502020204030204" pitchFamily="34" charset="0"/>
                </a:rPr>
                <a:t>Leveraging </a:t>
              </a:r>
              <a:r>
                <a:rPr lang="en-US" sz="1400">
                  <a:solidFill>
                    <a:schemeClr val="accent2">
                      <a:lumMod val="50000"/>
                    </a:schemeClr>
                  </a:solidFill>
                  <a:ea typeface="Calibri" panose="020F0502020204030204" pitchFamily="34" charset="0"/>
                </a:rPr>
                <a:t>a</a:t>
              </a:r>
              <a:r>
                <a:rPr lang="en-US" sz="1400">
                  <a:solidFill>
                    <a:schemeClr val="accent2">
                      <a:lumMod val="50000"/>
                    </a:schemeClr>
                  </a:solidFill>
                  <a:effectLst/>
                  <a:ea typeface="Calibri" panose="020F0502020204030204" pitchFamily="34" charset="0"/>
                </a:rPr>
                <a:t>ssets on a national scale</a:t>
              </a:r>
            </a:p>
          </p:txBody>
        </p:sp>
      </p:grpSp>
      <p:sp>
        <p:nvSpPr>
          <p:cNvPr id="14" name="TextBox 13">
            <a:extLst>
              <a:ext uri="{FF2B5EF4-FFF2-40B4-BE49-F238E27FC236}">
                <a16:creationId xmlns:a16="http://schemas.microsoft.com/office/drawing/2014/main" id="{FA5A2283-A76F-9E99-1227-8062799E8A8E}"/>
              </a:ext>
            </a:extLst>
          </p:cNvPr>
          <p:cNvSpPr txBox="1"/>
          <p:nvPr/>
        </p:nvSpPr>
        <p:spPr>
          <a:xfrm>
            <a:off x="3436468" y="254000"/>
            <a:ext cx="5319085" cy="769441"/>
          </a:xfrm>
          <a:prstGeom prst="rect">
            <a:avLst/>
          </a:prstGeom>
          <a:noFill/>
        </p:spPr>
        <p:txBody>
          <a:bodyPr wrap="none" rtlCol="0">
            <a:spAutoFit/>
          </a:bodyPr>
          <a:lstStyle/>
          <a:p>
            <a:pPr algn="ctr"/>
            <a:r>
              <a:rPr lang="en-US" sz="4400" b="1" spc="600">
                <a:solidFill>
                  <a:schemeClr val="tx2"/>
                </a:solidFill>
                <a:latin typeface="Bebas Neue" pitchFamily="2" charset="0"/>
              </a:rPr>
              <a:t>PROJECT BACKGROUND</a:t>
            </a:r>
          </a:p>
        </p:txBody>
      </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1250196" y="1023441"/>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398716" y="2376660"/>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611683" y="2227298"/>
            <a:ext cx="1099899" cy="1099899"/>
          </a:xfrm>
          <a:prstGeom prst="ellipse">
            <a:avLst/>
          </a:prstGeom>
          <a:noFill/>
          <a:ln w="38100">
            <a:solidFill>
              <a:srgbClr val="26C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607885" y="3585833"/>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741041" y="3877146"/>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446165" y="3746822"/>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309470-3458-C884-94C9-A4D48F890717}"/>
              </a:ext>
            </a:extLst>
          </p:cNvPr>
          <p:cNvSpPr txBox="1"/>
          <p:nvPr/>
        </p:nvSpPr>
        <p:spPr>
          <a:xfrm>
            <a:off x="3797144" y="254000"/>
            <a:ext cx="4597732" cy="769441"/>
          </a:xfrm>
          <a:prstGeom prst="rect">
            <a:avLst/>
          </a:prstGeom>
          <a:noFill/>
        </p:spPr>
        <p:txBody>
          <a:bodyPr wrap="none" rtlCol="0">
            <a:spAutoFit/>
          </a:bodyPr>
          <a:lstStyle/>
          <a:p>
            <a:pPr algn="ctr"/>
            <a:r>
              <a:rPr lang="en-US" sz="4400" b="1" spc="600">
                <a:solidFill>
                  <a:schemeClr val="tx2"/>
                </a:solidFill>
                <a:latin typeface="Bebas Neue" pitchFamily="2" charset="0"/>
              </a:rPr>
              <a:t>PRISM FRAMEWORK</a:t>
            </a:r>
          </a:p>
        </p:txBody>
      </p:sp>
      <p:sp>
        <p:nvSpPr>
          <p:cNvPr id="17" name="TextBox 16">
            <a:extLst>
              <a:ext uri="{FF2B5EF4-FFF2-40B4-BE49-F238E27FC236}">
                <a16:creationId xmlns:a16="http://schemas.microsoft.com/office/drawing/2014/main" id="{52558803-D1EA-9292-59C9-1C7286BE95B0}"/>
              </a:ext>
            </a:extLst>
          </p:cNvPr>
          <p:cNvSpPr txBox="1"/>
          <p:nvPr/>
        </p:nvSpPr>
        <p:spPr>
          <a:xfrm>
            <a:off x="113708" y="4976447"/>
            <a:ext cx="2285008" cy="707886"/>
          </a:xfrm>
          <a:prstGeom prst="rect">
            <a:avLst/>
          </a:prstGeom>
          <a:noFill/>
        </p:spPr>
        <p:txBody>
          <a:bodyPr wrap="square">
            <a:spAutoFit/>
          </a:bodyPr>
          <a:lstStyle/>
          <a:p>
            <a:r>
              <a:rPr lang="en-US" sz="1000" i="1">
                <a:solidFill>
                  <a:schemeClr val="bg1">
                    <a:lumMod val="50000"/>
                  </a:schemeClr>
                </a:solidFill>
                <a:effectLst/>
              </a:rPr>
              <a:t>Source: Adapted from </a:t>
            </a:r>
            <a:r>
              <a:rPr lang="en-US" sz="1000" i="1" err="1">
                <a:solidFill>
                  <a:schemeClr val="bg1">
                    <a:lumMod val="50000"/>
                  </a:schemeClr>
                </a:solidFill>
                <a:effectLst/>
              </a:rPr>
              <a:t>Yarnoff</a:t>
            </a:r>
            <a:r>
              <a:rPr lang="en-US" sz="1000" i="1">
                <a:solidFill>
                  <a:schemeClr val="bg1">
                    <a:lumMod val="50000"/>
                  </a:schemeClr>
                </a:solidFill>
                <a:effectLst/>
              </a:rPr>
              <a:t>, Benjamin. 2021. “Validation of the Prevention Impacts Simulation Model (PRISM).” Preventing Chronic Disease 18.</a:t>
            </a:r>
            <a:endParaRPr lang="en-US" sz="1000" i="1">
              <a:solidFill>
                <a:schemeClr val="bg1">
                  <a:lumMod val="50000"/>
                </a:schemeClr>
              </a:solidFill>
            </a:endParaRPr>
          </a:p>
        </p:txBody>
      </p:sp>
      <p:grpSp>
        <p:nvGrpSpPr>
          <p:cNvPr id="6" name="Group 5">
            <a:extLst>
              <a:ext uri="{FF2B5EF4-FFF2-40B4-BE49-F238E27FC236}">
                <a16:creationId xmlns:a16="http://schemas.microsoft.com/office/drawing/2014/main" id="{5BE44A66-4171-AE66-D45F-82B12AEE3739}"/>
              </a:ext>
            </a:extLst>
          </p:cNvPr>
          <p:cNvGrpSpPr/>
          <p:nvPr/>
        </p:nvGrpSpPr>
        <p:grpSpPr>
          <a:xfrm>
            <a:off x="1174082" y="1001502"/>
            <a:ext cx="2324533" cy="1775745"/>
            <a:chOff x="1174082" y="1001502"/>
            <a:chExt cx="2324533" cy="1775745"/>
          </a:xfrm>
        </p:grpSpPr>
        <p:sp>
          <p:nvSpPr>
            <p:cNvPr id="3" name="Rectangle: Rounded Corners 2">
              <a:extLst>
                <a:ext uri="{FF2B5EF4-FFF2-40B4-BE49-F238E27FC236}">
                  <a16:creationId xmlns:a16="http://schemas.microsoft.com/office/drawing/2014/main" id="{BDE98BED-1F19-A4E9-1904-9E8585DF91BA}"/>
                </a:ext>
              </a:extLst>
            </p:cNvPr>
            <p:cNvSpPr/>
            <p:nvPr/>
          </p:nvSpPr>
          <p:spPr>
            <a:xfrm>
              <a:off x="2054128" y="1001502"/>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D926DFB-3024-04C1-72CE-0579E97B7DC4}"/>
                </a:ext>
              </a:extLst>
            </p:cNvPr>
            <p:cNvSpPr/>
            <p:nvPr/>
          </p:nvSpPr>
          <p:spPr>
            <a:xfrm>
              <a:off x="1174082" y="2007806"/>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dirty="0">
                <a:latin typeface="Bebas Neue" pitchFamily="2" charset="0"/>
              </a:rPr>
              <a:t>current projects</a:t>
            </a:r>
            <a:endParaRPr lang="en-US" sz="4000" b="1" spc="600" dirty="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CCDPH’s Epidemiology Unit is presently engaged in different types of projects with different groups of partners </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and sources of funding  and timelines for completion. The graphic below summarizes these projects by category.</a:t>
            </a:r>
          </a:p>
        </p:txBody>
      </p:sp>
      <p:sp>
        <p:nvSpPr>
          <p:cNvPr id="76" name="Wave 75">
            <a:extLst>
              <a:ext uri="{FF2B5EF4-FFF2-40B4-BE49-F238E27FC236}">
                <a16:creationId xmlns:a16="http://schemas.microsoft.com/office/drawing/2014/main" id="{707DCB81-912F-CFA4-FEB3-DF139C24C9BB}"/>
              </a:ext>
            </a:extLst>
          </p:cNvPr>
          <p:cNvSpPr/>
          <p:nvPr/>
        </p:nvSpPr>
        <p:spPr>
          <a:xfrm>
            <a:off x="762000" y="1808401"/>
            <a:ext cx="1849429" cy="1217176"/>
          </a:xfrm>
          <a:prstGeom prst="wave">
            <a:avLst>
              <a:gd name="adj1" fmla="val 5387"/>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7" name="Wave 76">
            <a:extLst>
              <a:ext uri="{FF2B5EF4-FFF2-40B4-BE49-F238E27FC236}">
                <a16:creationId xmlns:a16="http://schemas.microsoft.com/office/drawing/2014/main" id="{62612F62-870C-139D-E1A1-36D20514292F}"/>
              </a:ext>
            </a:extLst>
          </p:cNvPr>
          <p:cNvSpPr/>
          <p:nvPr/>
        </p:nvSpPr>
        <p:spPr>
          <a:xfrm>
            <a:off x="762000" y="3120830"/>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78" name="TextBox 77">
            <a:extLst>
              <a:ext uri="{FF2B5EF4-FFF2-40B4-BE49-F238E27FC236}">
                <a16:creationId xmlns:a16="http://schemas.microsoft.com/office/drawing/2014/main" id="{239D4AE1-0CA3-9069-02F6-F3EF800F8995}"/>
              </a:ext>
            </a:extLst>
          </p:cNvPr>
          <p:cNvSpPr txBox="1"/>
          <p:nvPr/>
        </p:nvSpPr>
        <p:spPr>
          <a:xfrm>
            <a:off x="941352" y="2155378"/>
            <a:ext cx="1476026"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CDC HEALTH EQUITY Grant</a:t>
            </a:r>
          </a:p>
        </p:txBody>
      </p:sp>
      <p:sp>
        <p:nvSpPr>
          <p:cNvPr id="79" name="Subtitle 2">
            <a:extLst>
              <a:ext uri="{FF2B5EF4-FFF2-40B4-BE49-F238E27FC236}">
                <a16:creationId xmlns:a16="http://schemas.microsoft.com/office/drawing/2014/main" id="{C44C5258-12F8-6008-A316-3EE2F6D99AC2}"/>
              </a:ext>
            </a:extLst>
          </p:cNvPr>
          <p:cNvSpPr txBox="1">
            <a:spLocks/>
          </p:cNvSpPr>
          <p:nvPr/>
        </p:nvSpPr>
        <p:spPr>
          <a:xfrm>
            <a:off x="912657"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Survey (2022)</a:t>
            </a:r>
          </a:p>
        </p:txBody>
      </p:sp>
      <p:sp>
        <p:nvSpPr>
          <p:cNvPr id="80" name="Wave 79">
            <a:extLst>
              <a:ext uri="{FF2B5EF4-FFF2-40B4-BE49-F238E27FC236}">
                <a16:creationId xmlns:a16="http://schemas.microsoft.com/office/drawing/2014/main" id="{8FB667BD-537B-BA21-5F07-700BE982C535}"/>
              </a:ext>
            </a:extLst>
          </p:cNvPr>
          <p:cNvSpPr/>
          <p:nvPr/>
        </p:nvSpPr>
        <p:spPr>
          <a:xfrm>
            <a:off x="762000" y="3856751"/>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1" name="Subtitle 2">
            <a:extLst>
              <a:ext uri="{FF2B5EF4-FFF2-40B4-BE49-F238E27FC236}">
                <a16:creationId xmlns:a16="http://schemas.microsoft.com/office/drawing/2014/main" id="{06DC410A-8E53-8F6D-62AA-74A1F9F256ED}"/>
              </a:ext>
            </a:extLst>
          </p:cNvPr>
          <p:cNvSpPr txBox="1">
            <a:spLocks/>
          </p:cNvSpPr>
          <p:nvPr/>
        </p:nvSpPr>
        <p:spPr>
          <a:xfrm>
            <a:off x="912657" y="3974446"/>
            <a:ext cx="1548116" cy="55201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Youth Risk Behavioral Survey (2022)</a:t>
            </a:r>
          </a:p>
        </p:txBody>
      </p:sp>
      <p:grpSp>
        <p:nvGrpSpPr>
          <p:cNvPr id="2" name="Group 1">
            <a:extLst>
              <a:ext uri="{FF2B5EF4-FFF2-40B4-BE49-F238E27FC236}">
                <a16:creationId xmlns:a16="http://schemas.microsoft.com/office/drawing/2014/main" id="{1E29B45C-0E83-EAE2-D8A4-4389C4E95E1C}"/>
              </a:ext>
            </a:extLst>
          </p:cNvPr>
          <p:cNvGrpSpPr/>
          <p:nvPr/>
        </p:nvGrpSpPr>
        <p:grpSpPr>
          <a:xfrm>
            <a:off x="762000" y="4590363"/>
            <a:ext cx="1849429" cy="787400"/>
            <a:chOff x="762000" y="4722393"/>
            <a:chExt cx="1849429" cy="787400"/>
          </a:xfrm>
        </p:grpSpPr>
        <p:sp>
          <p:nvSpPr>
            <p:cNvPr id="82" name="Wave 81">
              <a:extLst>
                <a:ext uri="{FF2B5EF4-FFF2-40B4-BE49-F238E27FC236}">
                  <a16:creationId xmlns:a16="http://schemas.microsoft.com/office/drawing/2014/main" id="{B790ED71-201E-0B4C-5B92-14F80BC0D98B}"/>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3" name="Subtitle 2">
              <a:extLst>
                <a:ext uri="{FF2B5EF4-FFF2-40B4-BE49-F238E27FC236}">
                  <a16:creationId xmlns:a16="http://schemas.microsoft.com/office/drawing/2014/main" id="{DE896C2D-0E08-7E6C-5CD5-C606CF7EA2E2}"/>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Cook County Health Atlas</a:t>
              </a:r>
            </a:p>
          </p:txBody>
        </p:sp>
      </p:grpSp>
      <p:sp>
        <p:nvSpPr>
          <p:cNvPr id="84" name="Wave 83">
            <a:extLst>
              <a:ext uri="{FF2B5EF4-FFF2-40B4-BE49-F238E27FC236}">
                <a16:creationId xmlns:a16="http://schemas.microsoft.com/office/drawing/2014/main" id="{B500F8B6-B505-BB70-7B59-3AD78AA2BC9E}"/>
              </a:ext>
            </a:extLst>
          </p:cNvPr>
          <p:cNvSpPr/>
          <p:nvPr/>
        </p:nvSpPr>
        <p:spPr>
          <a:xfrm>
            <a:off x="2974979" y="1808401"/>
            <a:ext cx="1849429" cy="1217176"/>
          </a:xfrm>
          <a:prstGeom prst="wave">
            <a:avLst>
              <a:gd name="adj1" fmla="val 5387"/>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5" name="Wave 84">
            <a:extLst>
              <a:ext uri="{FF2B5EF4-FFF2-40B4-BE49-F238E27FC236}">
                <a16:creationId xmlns:a16="http://schemas.microsoft.com/office/drawing/2014/main" id="{5187B947-3DC9-242A-A6A6-659446A8027C}"/>
              </a:ext>
            </a:extLst>
          </p:cNvPr>
          <p:cNvSpPr/>
          <p:nvPr/>
        </p:nvSpPr>
        <p:spPr>
          <a:xfrm>
            <a:off x="2974979" y="3120830"/>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6" name="TextBox 85">
            <a:extLst>
              <a:ext uri="{FF2B5EF4-FFF2-40B4-BE49-F238E27FC236}">
                <a16:creationId xmlns:a16="http://schemas.microsoft.com/office/drawing/2014/main" id="{A7BAA849-D1F7-309D-5B7C-86E05DE4B0E6}"/>
              </a:ext>
            </a:extLst>
          </p:cNvPr>
          <p:cNvSpPr txBox="1"/>
          <p:nvPr/>
        </p:nvSpPr>
        <p:spPr>
          <a:xfrm>
            <a:off x="3125636" y="2263100"/>
            <a:ext cx="1548116"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CSTE </a:t>
            </a:r>
          </a:p>
        </p:txBody>
      </p:sp>
      <p:sp>
        <p:nvSpPr>
          <p:cNvPr id="87" name="Subtitle 2">
            <a:extLst>
              <a:ext uri="{FF2B5EF4-FFF2-40B4-BE49-F238E27FC236}">
                <a16:creationId xmlns:a16="http://schemas.microsoft.com/office/drawing/2014/main" id="{05FF7F82-AB6A-BD32-8079-A82579A47553}"/>
              </a:ext>
            </a:extLst>
          </p:cNvPr>
          <p:cNvSpPr txBox="1">
            <a:spLocks/>
          </p:cNvSpPr>
          <p:nvPr/>
        </p:nvSpPr>
        <p:spPr>
          <a:xfrm>
            <a:off x="3125636"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DSTT</a:t>
            </a:r>
          </a:p>
        </p:txBody>
      </p:sp>
      <p:sp>
        <p:nvSpPr>
          <p:cNvPr id="88" name="Wave 87">
            <a:extLst>
              <a:ext uri="{FF2B5EF4-FFF2-40B4-BE49-F238E27FC236}">
                <a16:creationId xmlns:a16="http://schemas.microsoft.com/office/drawing/2014/main" id="{EFB9706E-4343-8595-548E-95F4446FB70C}"/>
              </a:ext>
            </a:extLst>
          </p:cNvPr>
          <p:cNvSpPr/>
          <p:nvPr/>
        </p:nvSpPr>
        <p:spPr>
          <a:xfrm>
            <a:off x="2974979" y="3856751"/>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89" name="Subtitle 2">
            <a:extLst>
              <a:ext uri="{FF2B5EF4-FFF2-40B4-BE49-F238E27FC236}">
                <a16:creationId xmlns:a16="http://schemas.microsoft.com/office/drawing/2014/main" id="{9D156A33-2878-02FD-B57E-1DDA05C22125}"/>
              </a:ext>
            </a:extLst>
          </p:cNvPr>
          <p:cNvSpPr txBox="1">
            <a:spLocks/>
          </p:cNvSpPr>
          <p:nvPr/>
        </p:nvSpPr>
        <p:spPr>
          <a:xfrm>
            <a:off x="3125636"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LEAD</a:t>
            </a:r>
          </a:p>
        </p:txBody>
      </p:sp>
      <p:sp>
        <p:nvSpPr>
          <p:cNvPr id="90" name="Wave 89">
            <a:extLst>
              <a:ext uri="{FF2B5EF4-FFF2-40B4-BE49-F238E27FC236}">
                <a16:creationId xmlns:a16="http://schemas.microsoft.com/office/drawing/2014/main" id="{AB6C601D-FA1E-6FA7-0E4B-F33CA51D93B7}"/>
              </a:ext>
            </a:extLst>
          </p:cNvPr>
          <p:cNvSpPr/>
          <p:nvPr/>
        </p:nvSpPr>
        <p:spPr>
          <a:xfrm>
            <a:off x="2974979" y="4590363"/>
            <a:ext cx="1849429" cy="787400"/>
          </a:xfrm>
          <a:prstGeom prst="wave">
            <a:avLst>
              <a:gd name="adj1" fmla="val 786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1" name="Subtitle 2">
            <a:extLst>
              <a:ext uri="{FF2B5EF4-FFF2-40B4-BE49-F238E27FC236}">
                <a16:creationId xmlns:a16="http://schemas.microsoft.com/office/drawing/2014/main" id="{EDFEED65-7EAB-221A-04B2-5F55B21030FD}"/>
              </a:ext>
            </a:extLst>
          </p:cNvPr>
          <p:cNvSpPr txBox="1">
            <a:spLocks/>
          </p:cNvSpPr>
          <p:nvPr/>
        </p:nvSpPr>
        <p:spPr>
          <a:xfrm>
            <a:off x="3125636"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AEF</a:t>
            </a:r>
          </a:p>
        </p:txBody>
      </p:sp>
      <p:sp>
        <p:nvSpPr>
          <p:cNvPr id="92" name="Wave 91">
            <a:extLst>
              <a:ext uri="{FF2B5EF4-FFF2-40B4-BE49-F238E27FC236}">
                <a16:creationId xmlns:a16="http://schemas.microsoft.com/office/drawing/2014/main" id="{FAE79B68-3CEE-B57A-C38A-3CBC859FB40A}"/>
              </a:ext>
            </a:extLst>
          </p:cNvPr>
          <p:cNvSpPr/>
          <p:nvPr/>
        </p:nvSpPr>
        <p:spPr>
          <a:xfrm>
            <a:off x="5171286" y="1808401"/>
            <a:ext cx="1849429" cy="1217176"/>
          </a:xfrm>
          <a:prstGeom prst="wave">
            <a:avLst>
              <a:gd name="adj1" fmla="val 5387"/>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3" name="Wave 92">
            <a:extLst>
              <a:ext uri="{FF2B5EF4-FFF2-40B4-BE49-F238E27FC236}">
                <a16:creationId xmlns:a16="http://schemas.microsoft.com/office/drawing/2014/main" id="{BF893CF8-3873-5618-9F60-C9DF957837BE}"/>
              </a:ext>
            </a:extLst>
          </p:cNvPr>
          <p:cNvSpPr/>
          <p:nvPr/>
        </p:nvSpPr>
        <p:spPr>
          <a:xfrm>
            <a:off x="5171286" y="3120830"/>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4" name="TextBox 93">
            <a:extLst>
              <a:ext uri="{FF2B5EF4-FFF2-40B4-BE49-F238E27FC236}">
                <a16:creationId xmlns:a16="http://schemas.microsoft.com/office/drawing/2014/main" id="{FFDF3619-FD5B-DF12-2D2C-3EFAC28B43C2}"/>
              </a:ext>
            </a:extLst>
          </p:cNvPr>
          <p:cNvSpPr txBox="1"/>
          <p:nvPr/>
        </p:nvSpPr>
        <p:spPr>
          <a:xfrm>
            <a:off x="5321942" y="2263099"/>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ASTHO</a:t>
            </a:r>
          </a:p>
        </p:txBody>
      </p:sp>
      <p:sp>
        <p:nvSpPr>
          <p:cNvPr id="95" name="Subtitle 2">
            <a:extLst>
              <a:ext uri="{FF2B5EF4-FFF2-40B4-BE49-F238E27FC236}">
                <a16:creationId xmlns:a16="http://schemas.microsoft.com/office/drawing/2014/main" id="{F8F49FD3-14C2-A974-7412-327C69AADAD2}"/>
              </a:ext>
            </a:extLst>
          </p:cNvPr>
          <p:cNvSpPr txBox="1">
            <a:spLocks/>
          </p:cNvSpPr>
          <p:nvPr/>
        </p:nvSpPr>
        <p:spPr>
          <a:xfrm>
            <a:off x="5321942" y="3405238"/>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err="1">
                <a:solidFill>
                  <a:schemeClr val="bg1"/>
                </a:solidFill>
                <a:latin typeface="+mj-lt"/>
                <a:ea typeface="Lato Light" panose="020F0502020204030203" pitchFamily="34" charset="0"/>
                <a:cs typeface="Lato Light" panose="020F0502020204030203" pitchFamily="34" charset="0"/>
              </a:rPr>
              <a:t>VeggieRx</a:t>
            </a:r>
            <a:endParaRPr lang="en-US" sz="1400" dirty="0">
              <a:solidFill>
                <a:schemeClr val="bg1"/>
              </a:solidFill>
              <a:latin typeface="+mj-lt"/>
              <a:ea typeface="Lato Light" panose="020F0502020204030203" pitchFamily="34" charset="0"/>
              <a:cs typeface="Lato Light" panose="020F0502020204030203" pitchFamily="34" charset="0"/>
            </a:endParaRPr>
          </a:p>
        </p:txBody>
      </p:sp>
      <p:sp>
        <p:nvSpPr>
          <p:cNvPr id="96" name="Wave 95">
            <a:extLst>
              <a:ext uri="{FF2B5EF4-FFF2-40B4-BE49-F238E27FC236}">
                <a16:creationId xmlns:a16="http://schemas.microsoft.com/office/drawing/2014/main" id="{C410AA85-F6E8-5FC0-019D-FD0ED4A2E2FC}"/>
              </a:ext>
            </a:extLst>
          </p:cNvPr>
          <p:cNvSpPr/>
          <p:nvPr/>
        </p:nvSpPr>
        <p:spPr>
          <a:xfrm>
            <a:off x="5171286" y="3856751"/>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7" name="Subtitle 2">
            <a:extLst>
              <a:ext uri="{FF2B5EF4-FFF2-40B4-BE49-F238E27FC236}">
                <a16:creationId xmlns:a16="http://schemas.microsoft.com/office/drawing/2014/main" id="{8EB3E3A0-7EF7-1D5C-BB91-4A63D7080F5F}"/>
              </a:ext>
            </a:extLst>
          </p:cNvPr>
          <p:cNvSpPr txBox="1">
            <a:spLocks/>
          </p:cNvSpPr>
          <p:nvPr/>
        </p:nvSpPr>
        <p:spPr>
          <a:xfrm>
            <a:off x="5321942" y="4141159"/>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 work</a:t>
            </a:r>
          </a:p>
        </p:txBody>
      </p:sp>
      <p:sp>
        <p:nvSpPr>
          <p:cNvPr id="98" name="Wave 97">
            <a:extLst>
              <a:ext uri="{FF2B5EF4-FFF2-40B4-BE49-F238E27FC236}">
                <a16:creationId xmlns:a16="http://schemas.microsoft.com/office/drawing/2014/main" id="{48AC14EA-CE3D-32A8-5313-F524F555CF7B}"/>
              </a:ext>
            </a:extLst>
          </p:cNvPr>
          <p:cNvSpPr/>
          <p:nvPr/>
        </p:nvSpPr>
        <p:spPr>
          <a:xfrm>
            <a:off x="5171286" y="4590363"/>
            <a:ext cx="1849429" cy="787400"/>
          </a:xfrm>
          <a:prstGeom prst="wave">
            <a:avLst>
              <a:gd name="adj1" fmla="val 786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9" name="Subtitle 2">
            <a:extLst>
              <a:ext uri="{FF2B5EF4-FFF2-40B4-BE49-F238E27FC236}">
                <a16:creationId xmlns:a16="http://schemas.microsoft.com/office/drawing/2014/main" id="{F0211D6E-8C74-D781-1360-6735E9AFC80C}"/>
              </a:ext>
            </a:extLst>
          </p:cNvPr>
          <p:cNvSpPr txBox="1">
            <a:spLocks/>
          </p:cNvSpPr>
          <p:nvPr/>
        </p:nvSpPr>
        <p:spPr>
          <a:xfrm>
            <a:off x="5321942" y="4791415"/>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Update progress on the work</a:t>
            </a:r>
          </a:p>
        </p:txBody>
      </p:sp>
      <p:sp>
        <p:nvSpPr>
          <p:cNvPr id="100" name="Wave 99">
            <a:extLst>
              <a:ext uri="{FF2B5EF4-FFF2-40B4-BE49-F238E27FC236}">
                <a16:creationId xmlns:a16="http://schemas.microsoft.com/office/drawing/2014/main" id="{246BE2F4-AAB3-BE13-126D-1D263C96927B}"/>
              </a:ext>
            </a:extLst>
          </p:cNvPr>
          <p:cNvSpPr/>
          <p:nvPr/>
        </p:nvSpPr>
        <p:spPr>
          <a:xfrm>
            <a:off x="7367593" y="1808401"/>
            <a:ext cx="1849429" cy="1217176"/>
          </a:xfrm>
          <a:prstGeom prst="wave">
            <a:avLst>
              <a:gd name="adj1" fmla="val 5387"/>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1" name="Wave 100">
            <a:extLst>
              <a:ext uri="{FF2B5EF4-FFF2-40B4-BE49-F238E27FC236}">
                <a16:creationId xmlns:a16="http://schemas.microsoft.com/office/drawing/2014/main" id="{B47666D7-8A4B-BC54-A2F7-8468ACFE7E41}"/>
              </a:ext>
            </a:extLst>
          </p:cNvPr>
          <p:cNvSpPr/>
          <p:nvPr/>
        </p:nvSpPr>
        <p:spPr>
          <a:xfrm>
            <a:off x="7367593" y="3120830"/>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2" name="TextBox 101">
            <a:extLst>
              <a:ext uri="{FF2B5EF4-FFF2-40B4-BE49-F238E27FC236}">
                <a16:creationId xmlns:a16="http://schemas.microsoft.com/office/drawing/2014/main" id="{D4EB316D-EA2B-629F-560C-F6DBDF529245}"/>
              </a:ext>
            </a:extLst>
          </p:cNvPr>
          <p:cNvSpPr txBox="1"/>
          <p:nvPr/>
        </p:nvSpPr>
        <p:spPr>
          <a:xfrm>
            <a:off x="7518250" y="2263100"/>
            <a:ext cx="1504721" cy="307777"/>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SUHI</a:t>
            </a:r>
          </a:p>
        </p:txBody>
      </p:sp>
      <p:sp>
        <p:nvSpPr>
          <p:cNvPr id="103" name="Subtitle 2">
            <a:extLst>
              <a:ext uri="{FF2B5EF4-FFF2-40B4-BE49-F238E27FC236}">
                <a16:creationId xmlns:a16="http://schemas.microsoft.com/office/drawing/2014/main" id="{C004BB6B-082E-1D62-19F6-D0CD641D274F}"/>
              </a:ext>
            </a:extLst>
          </p:cNvPr>
          <p:cNvSpPr txBox="1">
            <a:spLocks/>
          </p:cNvSpPr>
          <p:nvPr/>
        </p:nvSpPr>
        <p:spPr>
          <a:xfrm>
            <a:off x="7518250" y="3321881"/>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SUHI Research Fellowship</a:t>
            </a:r>
          </a:p>
        </p:txBody>
      </p:sp>
      <p:sp>
        <p:nvSpPr>
          <p:cNvPr id="104" name="Wave 103">
            <a:extLst>
              <a:ext uri="{FF2B5EF4-FFF2-40B4-BE49-F238E27FC236}">
                <a16:creationId xmlns:a16="http://schemas.microsoft.com/office/drawing/2014/main" id="{B10A4A2B-4718-DE45-3D16-EAFD24B9F832}"/>
              </a:ext>
            </a:extLst>
          </p:cNvPr>
          <p:cNvSpPr/>
          <p:nvPr/>
        </p:nvSpPr>
        <p:spPr>
          <a:xfrm>
            <a:off x="7367593" y="3856751"/>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5" name="Subtitle 2">
            <a:extLst>
              <a:ext uri="{FF2B5EF4-FFF2-40B4-BE49-F238E27FC236}">
                <a16:creationId xmlns:a16="http://schemas.microsoft.com/office/drawing/2014/main" id="{872319FE-EAEC-68FF-B154-78CA25271E44}"/>
              </a:ext>
            </a:extLst>
          </p:cNvPr>
          <p:cNvSpPr txBox="1">
            <a:spLocks/>
          </p:cNvSpPr>
          <p:nvPr/>
        </p:nvSpPr>
        <p:spPr>
          <a:xfrm>
            <a:off x="7518250"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Find and manage exceptions</a:t>
            </a:r>
          </a:p>
        </p:txBody>
      </p:sp>
      <p:sp>
        <p:nvSpPr>
          <p:cNvPr id="106" name="Wave 105">
            <a:extLst>
              <a:ext uri="{FF2B5EF4-FFF2-40B4-BE49-F238E27FC236}">
                <a16:creationId xmlns:a16="http://schemas.microsoft.com/office/drawing/2014/main" id="{6B91C4FC-A841-149B-7157-4517BA8E2D08}"/>
              </a:ext>
            </a:extLst>
          </p:cNvPr>
          <p:cNvSpPr/>
          <p:nvPr/>
        </p:nvSpPr>
        <p:spPr>
          <a:xfrm>
            <a:off x="7367593" y="4590363"/>
            <a:ext cx="1849429" cy="787400"/>
          </a:xfrm>
          <a:prstGeom prst="wave">
            <a:avLst>
              <a:gd name="adj1" fmla="val 7862"/>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07" name="Subtitle 2">
            <a:extLst>
              <a:ext uri="{FF2B5EF4-FFF2-40B4-BE49-F238E27FC236}">
                <a16:creationId xmlns:a16="http://schemas.microsoft.com/office/drawing/2014/main" id="{239D74D6-3183-9F7F-9AC7-065AEBB30DD7}"/>
              </a:ext>
            </a:extLst>
          </p:cNvPr>
          <p:cNvSpPr txBox="1">
            <a:spLocks/>
          </p:cNvSpPr>
          <p:nvPr/>
        </p:nvSpPr>
        <p:spPr>
          <a:xfrm>
            <a:off x="7518250" y="4874770"/>
            <a:ext cx="1548116"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Re-plan the project</a:t>
            </a:r>
          </a:p>
        </p:txBody>
      </p:sp>
      <p:sp>
        <p:nvSpPr>
          <p:cNvPr id="108" name="Wave 107">
            <a:extLst>
              <a:ext uri="{FF2B5EF4-FFF2-40B4-BE49-F238E27FC236}">
                <a16:creationId xmlns:a16="http://schemas.microsoft.com/office/drawing/2014/main" id="{44D150AE-23F4-14FC-83BB-8398FFF87AEC}"/>
              </a:ext>
            </a:extLst>
          </p:cNvPr>
          <p:cNvSpPr/>
          <p:nvPr/>
        </p:nvSpPr>
        <p:spPr>
          <a:xfrm>
            <a:off x="9580571" y="1808401"/>
            <a:ext cx="1849429" cy="1217176"/>
          </a:xfrm>
          <a:prstGeom prst="wave">
            <a:avLst>
              <a:gd name="adj1" fmla="val 5387"/>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9" name="Wave 108">
            <a:extLst>
              <a:ext uri="{FF2B5EF4-FFF2-40B4-BE49-F238E27FC236}">
                <a16:creationId xmlns:a16="http://schemas.microsoft.com/office/drawing/2014/main" id="{FEED12F2-7975-900F-ECF9-8877A57A30F9}"/>
              </a:ext>
            </a:extLst>
          </p:cNvPr>
          <p:cNvSpPr/>
          <p:nvPr/>
        </p:nvSpPr>
        <p:spPr>
          <a:xfrm>
            <a:off x="9580571" y="3120830"/>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0" name="TextBox 109">
            <a:extLst>
              <a:ext uri="{FF2B5EF4-FFF2-40B4-BE49-F238E27FC236}">
                <a16:creationId xmlns:a16="http://schemas.microsoft.com/office/drawing/2014/main" id="{416E4D27-D729-9247-7ADF-A1A15BEC861A}"/>
              </a:ext>
            </a:extLst>
          </p:cNvPr>
          <p:cNvSpPr txBox="1"/>
          <p:nvPr/>
        </p:nvSpPr>
        <p:spPr>
          <a:xfrm>
            <a:off x="9731228" y="2155378"/>
            <a:ext cx="1504721" cy="523220"/>
          </a:xfrm>
          <a:prstGeom prst="rect">
            <a:avLst/>
          </a:prstGeom>
          <a:noFill/>
        </p:spPr>
        <p:txBody>
          <a:bodyPr wrap="square" rtlCol="0" anchor="ctr" anchorCtr="0">
            <a:spAutoFit/>
          </a:bodyPr>
          <a:lstStyle/>
          <a:p>
            <a:r>
              <a:rPr lang="en-US" sz="1400" b="1" dirty="0">
                <a:solidFill>
                  <a:schemeClr val="bg1"/>
                </a:solidFill>
                <a:latin typeface="Poppins" pitchFamily="2" charset="77"/>
                <a:ea typeface="League Spartan" charset="0"/>
                <a:cs typeface="Poppins" pitchFamily="2" charset="77"/>
              </a:rPr>
              <a:t>CLOSE THE PROJECT</a:t>
            </a:r>
          </a:p>
        </p:txBody>
      </p:sp>
      <p:sp>
        <p:nvSpPr>
          <p:cNvPr id="111" name="Subtitle 2">
            <a:extLst>
              <a:ext uri="{FF2B5EF4-FFF2-40B4-BE49-F238E27FC236}">
                <a16:creationId xmlns:a16="http://schemas.microsoft.com/office/drawing/2014/main" id="{B14C3DC1-0483-0537-C709-E8F29F9E2BA8}"/>
              </a:ext>
            </a:extLst>
          </p:cNvPr>
          <p:cNvSpPr txBox="1">
            <a:spLocks/>
          </p:cNvSpPr>
          <p:nvPr/>
        </p:nvSpPr>
        <p:spPr>
          <a:xfrm>
            <a:off x="9731228" y="3321882"/>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Document “lessons learned”</a:t>
            </a:r>
          </a:p>
        </p:txBody>
      </p:sp>
      <p:sp>
        <p:nvSpPr>
          <p:cNvPr id="112" name="Wave 111">
            <a:extLst>
              <a:ext uri="{FF2B5EF4-FFF2-40B4-BE49-F238E27FC236}">
                <a16:creationId xmlns:a16="http://schemas.microsoft.com/office/drawing/2014/main" id="{AD614D68-0C3F-3F3C-60A4-8B7C12C926AA}"/>
              </a:ext>
            </a:extLst>
          </p:cNvPr>
          <p:cNvSpPr/>
          <p:nvPr/>
        </p:nvSpPr>
        <p:spPr>
          <a:xfrm>
            <a:off x="9580571" y="3856751"/>
            <a:ext cx="1849429" cy="787400"/>
          </a:xfrm>
          <a:prstGeom prst="wave">
            <a:avLst>
              <a:gd name="adj1" fmla="val 786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3" name="Subtitle 2">
            <a:extLst>
              <a:ext uri="{FF2B5EF4-FFF2-40B4-BE49-F238E27FC236}">
                <a16:creationId xmlns:a16="http://schemas.microsoft.com/office/drawing/2014/main" id="{935C038E-E456-8CEB-FBE8-321C5A2C0108}"/>
              </a:ext>
            </a:extLst>
          </p:cNvPr>
          <p:cNvSpPr txBox="1">
            <a:spLocks/>
          </p:cNvSpPr>
          <p:nvPr/>
        </p:nvSpPr>
        <p:spPr>
          <a:xfrm>
            <a:off x="9731228" y="4057803"/>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Close the project site</a:t>
            </a:r>
          </a:p>
        </p:txBody>
      </p:sp>
      <p:grpSp>
        <p:nvGrpSpPr>
          <p:cNvPr id="115" name="Group 114">
            <a:extLst>
              <a:ext uri="{FF2B5EF4-FFF2-40B4-BE49-F238E27FC236}">
                <a16:creationId xmlns:a16="http://schemas.microsoft.com/office/drawing/2014/main" id="{406B6B9D-2541-4D6E-6A97-F994F9E9C598}"/>
              </a:ext>
            </a:extLst>
          </p:cNvPr>
          <p:cNvGrpSpPr/>
          <p:nvPr/>
        </p:nvGrpSpPr>
        <p:grpSpPr>
          <a:xfrm>
            <a:off x="762811" y="5329546"/>
            <a:ext cx="1849429" cy="787400"/>
            <a:chOff x="762000" y="4722393"/>
            <a:chExt cx="1849429" cy="787400"/>
          </a:xfrm>
        </p:grpSpPr>
        <p:sp>
          <p:nvSpPr>
            <p:cNvPr id="116" name="Wave 115">
              <a:extLst>
                <a:ext uri="{FF2B5EF4-FFF2-40B4-BE49-F238E27FC236}">
                  <a16:creationId xmlns:a16="http://schemas.microsoft.com/office/drawing/2014/main" id="{53A7BB1D-F548-FCA1-A4B1-C1D616394D1C}"/>
                </a:ext>
              </a:extLst>
            </p:cNvPr>
            <p:cNvSpPr/>
            <p:nvPr/>
          </p:nvSpPr>
          <p:spPr>
            <a:xfrm>
              <a:off x="762000" y="4722393"/>
              <a:ext cx="1849429" cy="787400"/>
            </a:xfrm>
            <a:prstGeom prst="wave">
              <a:avLst>
                <a:gd name="adj1" fmla="val 786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117" name="Subtitle 2">
              <a:extLst>
                <a:ext uri="{FF2B5EF4-FFF2-40B4-BE49-F238E27FC236}">
                  <a16:creationId xmlns:a16="http://schemas.microsoft.com/office/drawing/2014/main" id="{009F8177-090C-B710-3C58-CE12369545E9}"/>
                </a:ext>
              </a:extLst>
            </p:cNvPr>
            <p:cNvSpPr txBox="1">
              <a:spLocks/>
            </p:cNvSpPr>
            <p:nvPr/>
          </p:nvSpPr>
          <p:spPr>
            <a:xfrm>
              <a:off x="912657" y="4923444"/>
              <a:ext cx="1548116" cy="38529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00"/>
                </a:lnSpc>
              </a:pPr>
              <a:r>
                <a:rPr lang="en-US" sz="1400" dirty="0">
                  <a:solidFill>
                    <a:schemeClr val="bg1"/>
                  </a:solidFill>
                  <a:latin typeface="+mj-lt"/>
                  <a:ea typeface="Lato Light" panose="020F0502020204030203" pitchFamily="34" charset="0"/>
                  <a:cs typeface="Lato Light" panose="020F0502020204030203" pitchFamily="34" charset="0"/>
                </a:rPr>
                <a:t>Rapid Assessment Data Collection</a:t>
              </a:r>
            </a:p>
          </p:txBody>
        </p:sp>
      </p:grpSp>
    </p:spTree>
    <p:extLst>
      <p:ext uri="{BB962C8B-B14F-4D97-AF65-F5344CB8AC3E}">
        <p14:creationId xmlns:p14="http://schemas.microsoft.com/office/powerpoint/2010/main" val="20084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58339" y="3284229"/>
            <a:ext cx="1366079" cy="584775"/>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(May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284229"/>
              <a:ext cx="1394934"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TWO</a:t>
              </a:r>
            </a:p>
            <a:p>
              <a:pPr algn="ctr"/>
              <a:r>
                <a:rPr lang="en-US" sz="1600" b="1">
                  <a:solidFill>
                    <a:schemeClr val="tx2"/>
                  </a:solidFill>
                  <a:latin typeface="Poppins" pitchFamily="2" charset="77"/>
                  <a:ea typeface="League Spartan" charset="0"/>
                  <a:cs typeface="Poppins" pitchFamily="2" charset="77"/>
                </a:rPr>
                <a:t>(July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406113" cy="2611568"/>
            <a:chOff x="5183231" y="1969736"/>
            <a:chExt cx="3406113"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406113" cy="2348820"/>
              <a:chOff x="5183231" y="2232484"/>
              <a:chExt cx="3406113"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506723" y="3284229"/>
                <a:ext cx="2082621"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THREE</a:t>
                </a:r>
              </a:p>
              <a:p>
                <a:pPr algn="ctr"/>
                <a:r>
                  <a:rPr lang="en-US" sz="1600" b="1">
                    <a:solidFill>
                      <a:schemeClr val="tx2"/>
                    </a:solidFill>
                    <a:latin typeface="Poppins" pitchFamily="2" charset="77"/>
                    <a:ea typeface="League Spartan" charset="0"/>
                    <a:cs typeface="Poppins" pitchFamily="2" charset="77"/>
                  </a:rPr>
                  <a:t>(September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44" y="5123255"/>
            <a:ext cx="2565126" cy="338554"/>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SOCIAL DETERMINANTS</a:t>
            </a:r>
            <a:endParaRPr lang="en-US" sz="1600" b="1">
              <a:solidFill>
                <a:schemeClr val="tx2"/>
              </a:solidFill>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algn="ctr"/>
            <a:r>
              <a:rPr lang="en-US" sz="2400" b="1" dirty="0">
                <a:solidFill>
                  <a:srgbClr val="009BA6"/>
                </a:solidFill>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282155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3200" b="1" spc="600" dirty="0">
                <a:latin typeface="Bebas Neue"/>
              </a:rPr>
              <a:t>CO-DESIGNING PUBLIC HEALTH DATA ACCESS &amp; AWARENESS</a:t>
            </a:r>
            <a:endParaRPr lang="en-US" sz="3200" b="1" spc="600" dirty="0">
              <a:latin typeface="Bebas Neue" pitchFamily="2" charset="0"/>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aims to work with </a:t>
            </a:r>
            <a:r>
              <a:rPr lang="en-US" sz="1500" spc="-60" dirty="0" err="1">
                <a:latin typeface="Poppins" panose="00000500000000000000" pitchFamily="2" charset="0"/>
                <a:cs typeface="Poppins" panose="00000500000000000000" pitchFamily="2" charset="0"/>
              </a:rPr>
              <a:t>VeggieRx</a:t>
            </a:r>
            <a:r>
              <a:rPr lang="en-US" sz="1500" spc="-60" dirty="0">
                <a:latin typeface="Poppins" panose="00000500000000000000" pitchFamily="2" charset="0"/>
                <a:cs typeface="Poppins" panose="00000500000000000000" pitchFamily="2" charset="0"/>
              </a:rPr>
              <a:t> to co-design the platform to improve its functionality and usability</a:t>
            </a:r>
          </a:p>
          <a:p>
            <a:pPr algn="ctr">
              <a:lnSpc>
                <a:spcPts val="2100"/>
              </a:lnSpc>
            </a:pPr>
            <a:r>
              <a:rPr lang="en-US" sz="1500" spc="-60" dirty="0">
                <a:latin typeface="Poppins" panose="00000500000000000000" pitchFamily="2" charset="0"/>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81553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algn="ctr"/>
            <a:r>
              <a:rPr lang="en-US" sz="4400" b="1" spc="600">
                <a:solidFill>
                  <a:schemeClr val="tx2"/>
                </a:solidFill>
                <a:latin typeface="Bebas Neue" pitchFamily="2" charset="0"/>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r>
                <a:rPr lang="en-US" sz="1600" b="1" dirty="0">
                  <a:solidFill>
                    <a:schemeClr val="tx2"/>
                  </a:solidFill>
                  <a:latin typeface="Poppins"/>
                  <a:ea typeface="League Spartan" charset="0"/>
                  <a:cs typeface="Poppins"/>
                </a:rPr>
                <a:t>Identify potential uses &amp; </a:t>
              </a:r>
            </a:p>
            <a:p>
              <a:r>
                <a:rPr lang="en-US" sz="1600" b="1" dirty="0">
                  <a:solidFill>
                    <a:schemeClr val="tx2"/>
                  </a:solidFill>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a:ea typeface="Lato Light"/>
                  <a:cs typeface="Mukta ExtraLight" panose="020B0000000000000000" pitchFamily="34" charset="77"/>
                </a:rPr>
                <a:t>Work together to identify ways in which </a:t>
              </a:r>
              <a:r>
                <a:rPr lang="en-US" sz="1200" dirty="0" err="1">
                  <a:solidFill>
                    <a:schemeClr val="tx1"/>
                  </a:solidFill>
                  <a:latin typeface="Lato Light"/>
                  <a:ea typeface="Lato Light"/>
                  <a:cs typeface="Mukta ExtraLight" panose="020B0000000000000000" pitchFamily="34" charset="77"/>
                </a:rPr>
                <a:t>VeggieRx</a:t>
              </a:r>
              <a:r>
                <a:rPr lang="en-US" sz="1200" dirty="0">
                  <a:solidFill>
                    <a:schemeClr val="tx1"/>
                  </a:solidFill>
                  <a:latin typeface="Lato Light"/>
                  <a:ea typeface="Lato Light"/>
                  <a:cs typeface="Mukta ExtraLight" panose="020B0000000000000000" pitchFamily="34" charset="77"/>
                </a:rPr>
                <a:t> could use and/or improve the health atlas.</a:t>
              </a:r>
            </a:p>
          </p:txBody>
        </p:sp>
      </p:grpSp>
      <p:grpSp>
        <p:nvGrpSpPr>
          <p:cNvPr id="3" name="Group 2">
            <a:extLst>
              <a:ext uri="{FF2B5EF4-FFF2-40B4-BE49-F238E27FC236}">
                <a16:creationId xmlns:a16="http://schemas.microsoft.com/office/drawing/2014/main" id="{8A5AC456-E74C-FC05-4ADB-CC415E94C5CF}"/>
              </a:ext>
            </a:extLst>
          </p:cNvPr>
          <p:cNvGrpSpPr/>
          <p:nvPr/>
        </p:nvGrpSpPr>
        <p:grpSpPr>
          <a:xfrm>
            <a:off x="6257279" y="2959991"/>
            <a:ext cx="4013156" cy="1121175"/>
            <a:chOff x="6257279" y="3227982"/>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3237144"/>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3227982"/>
              <a:ext cx="231826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616062"/>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4" name="Group 3">
            <a:extLst>
              <a:ext uri="{FF2B5EF4-FFF2-40B4-BE49-F238E27FC236}">
                <a16:creationId xmlns:a16="http://schemas.microsoft.com/office/drawing/2014/main" id="{A6ABCE3E-2581-E439-4DD9-E11357F2C61A}"/>
              </a:ext>
            </a:extLst>
          </p:cNvPr>
          <p:cNvGrpSpPr/>
          <p:nvPr/>
        </p:nvGrpSpPr>
        <p:grpSpPr>
          <a:xfrm>
            <a:off x="6257279" y="4572947"/>
            <a:ext cx="4013156" cy="1121175"/>
            <a:chOff x="6257279" y="5093876"/>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5103038"/>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Aldhabi" panose="01000000000000000000" pitchFamily="2" charset="-78"/>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5093876"/>
              <a:ext cx="2305439"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548195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38881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2065550"/>
            <a:ext cx="3961341" cy="1363450"/>
          </a:xfrm>
        </p:spPr>
        <p:txBody>
          <a:bodyPr/>
          <a:lstStyle/>
          <a:p>
            <a:r>
              <a:rPr lang="en-US" sz="6400"/>
              <a:t>Appendix </a:t>
            </a:r>
          </a:p>
        </p:txBody>
      </p:sp>
    </p:spTree>
    <p:extLst>
      <p:ext uri="{BB962C8B-B14F-4D97-AF65-F5344CB8AC3E}">
        <p14:creationId xmlns:p14="http://schemas.microsoft.com/office/powerpoint/2010/main" val="3742797556"/>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5711</TotalTime>
  <Words>884</Words>
  <Application>Microsoft Office PowerPoint</Application>
  <PresentationFormat>Widescreen</PresentationFormat>
  <Paragraphs>144</Paragraphs>
  <Slides>11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 Light</vt:lpstr>
      <vt:lpstr>Poppins</vt:lpstr>
      <vt:lpstr>Lato Light</vt:lpstr>
      <vt:lpstr>brandon_grotesquebold</vt:lpstr>
      <vt:lpstr>Georgia</vt:lpstr>
      <vt:lpstr>Bebas Neue</vt:lpstr>
      <vt:lpstr>Brandon Grotesque Bold</vt:lpstr>
      <vt:lpstr>Calibri</vt:lpstr>
      <vt:lpstr>Office Theme</vt:lpstr>
      <vt:lpstr>CCDPH Epidemiology Unit Current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5</cp:revision>
  <cp:lastPrinted>2019-10-24T11:35:50Z</cp:lastPrinted>
  <dcterms:created xsi:type="dcterms:W3CDTF">2018-09-25T21:50:21Z</dcterms:created>
  <dcterms:modified xsi:type="dcterms:W3CDTF">2022-06-01T17:37:14Z</dcterms:modified>
</cp:coreProperties>
</file>